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62" r:id="rId2"/>
    <p:sldId id="2664" r:id="rId3"/>
    <p:sldId id="2663" r:id="rId4"/>
    <p:sldId id="2665" r:id="rId5"/>
    <p:sldId id="2666" r:id="rId6"/>
    <p:sldId id="2675" r:id="rId7"/>
    <p:sldId id="2667" r:id="rId8"/>
    <p:sldId id="2668" r:id="rId9"/>
    <p:sldId id="2669" r:id="rId10"/>
    <p:sldId id="2670" r:id="rId11"/>
    <p:sldId id="2671" r:id="rId12"/>
    <p:sldId id="2672" r:id="rId13"/>
    <p:sldId id="2677" r:id="rId14"/>
    <p:sldId id="2678" r:id="rId15"/>
    <p:sldId id="2679" r:id="rId16"/>
    <p:sldId id="2673" r:id="rId17"/>
    <p:sldId id="2674" r:id="rId18"/>
    <p:sldId id="26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0409E-2C3E-4950-86FE-8D716ADFCBC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4532B-7FFA-4098-9045-7AA0964CF8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664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A762397C-7EE3-E752-C3C7-E1EB83F8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70" y="3676570"/>
            <a:ext cx="5545138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A67FB30-5217-5F8D-B4ED-781E4E0C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343944"/>
            <a:ext cx="5545139" cy="232662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4E8B402-A28C-9742-E11A-B00843CA0E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1051220"/>
            <a:ext cx="5545139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242E001-D9F4-2560-DB75-071A41686F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EA7AFA45-4D31-33E6-2A2F-BCAA05222BE0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05CFBE72-0371-75B9-898F-07585635B5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2576038A-3386-9D73-0067-BFB5DEACF90C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32E84BB6-5500-095D-2587-055D5965FCC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D81C7108-8FFA-272C-E210-714B7C2FDCCB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752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CE45-A6FC-9CE9-F8CD-BA044CFE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4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 hidden="1">
            <a:extLst>
              <a:ext uri="{FF2B5EF4-FFF2-40B4-BE49-F238E27FC236}">
                <a16:creationId xmlns:a16="http://schemas.microsoft.com/office/drawing/2014/main" id="{A27D0679-8D96-1186-A961-BDC17B525A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71" y="388938"/>
            <a:ext cx="11369040" cy="6067248"/>
          </a:xfrm>
          <a:prstGeom prst="rect">
            <a:avLst/>
          </a:prstGeom>
        </p:spPr>
      </p:pic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7988" y="1628800"/>
            <a:ext cx="11369040" cy="4829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Enter </a:t>
            </a:r>
            <a:r>
              <a:rPr lang="fr-FR" dirty="0" err="1"/>
              <a:t>your</a:t>
            </a:r>
            <a:r>
              <a:rPr lang="fr-FR" dirty="0"/>
              <a:t> contents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en-US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D28F27D4-FFE2-4FAB-BA1B-9D013846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11008413" cy="7921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20" name="Stickerbox" hidden="1">
            <a:extLst>
              <a:ext uri="{FF2B5EF4-FFF2-40B4-BE49-F238E27FC236}">
                <a16:creationId xmlns:a16="http://schemas.microsoft.com/office/drawing/2014/main" id="{D03A9799-ACDC-4925-8EE1-5C65CCCBD0F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0979205" y="1068490"/>
            <a:ext cx="804808" cy="402775"/>
          </a:xfrm>
          <a:prstGeom prst="rect">
            <a:avLst/>
          </a:prstGeom>
          <a:solidFill>
            <a:schemeClr val="accent2"/>
          </a:solidFill>
          <a:ln w="10795">
            <a:noFill/>
            <a:round/>
            <a:headEnd/>
            <a:tailEnd/>
          </a:ln>
          <a:effectLst/>
        </p:spPr>
        <p:txBody>
          <a:bodyPr vert="horz" wrap="none" lIns="108000" tIns="108000" rIns="108000" bIns="108000" anchor="ctr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 dirty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Sticker</a:t>
            </a:r>
          </a:p>
        </p:txBody>
      </p:sp>
      <p:sp>
        <p:nvSpPr>
          <p:cNvPr id="22" name="CapgeminiBox" hidden="1">
            <a:extLst>
              <a:ext uri="{FF2B5EF4-FFF2-40B4-BE49-F238E27FC236}">
                <a16:creationId xmlns:a16="http://schemas.microsoft.com/office/drawing/2014/main" id="{7C293A1E-B461-4AFE-976D-6EE38B2AFEB4}"/>
              </a:ext>
            </a:extLst>
          </p:cNvPr>
          <p:cNvSpPr txBox="1">
            <a:spLocks/>
          </p:cNvSpPr>
          <p:nvPr userDrawn="1"/>
        </p:nvSpPr>
        <p:spPr>
          <a:xfrm>
            <a:off x="9592" y="0"/>
            <a:ext cx="1837661" cy="260350"/>
          </a:xfrm>
          <a:prstGeom prst="rect">
            <a:avLst/>
          </a:prstGeom>
        </p:spPr>
        <p:txBody>
          <a:bodyPr vert="horz" lIns="0" tIns="0" rIns="1800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Verdana" panose="020B0604030504040204" pitchFamily="34" charset="0"/>
              <a:buChar char="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Capgemini v10.0</a:t>
            </a:r>
          </a:p>
        </p:txBody>
      </p:sp>
      <p:sp>
        <p:nvSpPr>
          <p:cNvPr id="29" name="FootnoteAndSource" hidden="1">
            <a:extLst>
              <a:ext uri="{FF2B5EF4-FFF2-40B4-BE49-F238E27FC236}">
                <a16:creationId xmlns:a16="http://schemas.microsoft.com/office/drawing/2014/main" id="{96E9BC24-418C-4CE4-8E81-3AF9AB04DEAA}"/>
              </a:ext>
            </a:extLst>
          </p:cNvPr>
          <p:cNvSpPr txBox="1"/>
          <p:nvPr userDrawn="1"/>
        </p:nvSpPr>
        <p:spPr>
          <a:xfrm>
            <a:off x="398738" y="6304130"/>
            <a:ext cx="11340000" cy="162096"/>
          </a:xfrm>
          <a:prstGeom prst="rect">
            <a:avLst/>
          </a:prstGeom>
          <a:noFill/>
        </p:spPr>
        <p:txBody>
          <a:bodyPr vert="horz" wrap="square" lIns="0" tIns="25400" rIns="0" bIns="25400" rtlCol="0" anchor="b" anchorCtr="0">
            <a:spAutoFit/>
          </a:bodyPr>
          <a:lstStyle>
            <a:defPPr>
              <a:defRPr lang="pt-PT"/>
            </a:defPPr>
            <a:lvl1pPr marL="429768" indent="-429768">
              <a:lnSpc>
                <a:spcPct val="90000"/>
              </a:lnSpc>
              <a:tabLst>
                <a:tab pos="347472" algn="r"/>
              </a:tabLst>
              <a:defRPr sz="800"/>
            </a:lvl1pPr>
          </a:lstStyle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/>
              <a:t>	Source:	Source Text</a:t>
            </a: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62086BA9-1591-C6CD-E573-A5F8961683B1}"/>
              </a:ext>
            </a:extLst>
          </p:cNvPr>
          <p:cNvSpPr/>
          <p:nvPr userDrawn="1"/>
        </p:nvSpPr>
        <p:spPr>
          <a:xfrm>
            <a:off x="40683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Presentation Title  |  Author  |  Date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5A64C6D2-B9B0-18AF-749A-15AAED7E4993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83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3" r:id="rId2"/>
  </p:sldLayoutIdLst>
  <p:hf sldNum="0"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800" b="0" i="0" u="none" strike="noStrike" kern="120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Verdana" panose="020B0604030504040204" pitchFamily="34" charset="0"/>
        <a:buChar char="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0975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8" orient="horz" pos="663">
          <p15:clr>
            <a:srgbClr val="F26B43"/>
          </p15:clr>
        </p15:guide>
        <p15:guide id="19" orient="horz" pos="4320">
          <p15:clr>
            <a:srgbClr val="F26B43"/>
          </p15:clr>
        </p15:guide>
        <p15:guide id="20" pos="257">
          <p15:clr>
            <a:srgbClr val="F26B43"/>
          </p15:clr>
        </p15:guide>
        <p15:guide id="21" pos="3840">
          <p15:clr>
            <a:srgbClr val="F26B43"/>
          </p15:clr>
        </p15:guide>
        <p15:guide id="22" pos="7423">
          <p15:clr>
            <a:srgbClr val="F26B43"/>
          </p15:clr>
        </p15:guide>
        <p15:guide id="23" orient="horz" pos="255">
          <p15:clr>
            <a:srgbClr val="F26B43"/>
          </p15:clr>
        </p15:guide>
        <p15:guide id="24" orient="horz" pos="1026">
          <p15:clr>
            <a:srgbClr val="F26B43"/>
          </p15:clr>
        </p15:guide>
        <p15:guide id="26" orient="horz" pos="4065">
          <p15:clr>
            <a:srgbClr val="F26B43"/>
          </p15:clr>
        </p15:guide>
        <p15:guide id="27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1YujLS4JU9o?si=1uLOYgN3M5r0FXS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F00F0E-32C7-171C-04D1-C0E974014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0729" y="169324"/>
            <a:ext cx="3169551" cy="1175138"/>
          </a:xfrm>
        </p:spPr>
        <p:txBody>
          <a:bodyPr/>
          <a:lstStyle/>
          <a:p>
            <a:r>
              <a:rPr lang="en-US" sz="4000" dirty="0"/>
              <a:t>TECHATHON</a:t>
            </a:r>
            <a:endParaRPr lang="en-US" i="1" dirty="0">
              <a:latin typeface="Ubuntu Light" panose="020B030403060203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FCEFF48-BBBF-5BC2-F425-41C477FF9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3870" y="648771"/>
            <a:ext cx="2864693" cy="252103"/>
          </a:xfrm>
        </p:spPr>
        <p:txBody>
          <a:bodyPr/>
          <a:lstStyle/>
          <a:p>
            <a:r>
              <a:rPr lang="en-US" dirty="0">
                <a:latin typeface="+mn-lt"/>
              </a:rPr>
              <a:t>Powered by FS Q&amp;ET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93DF0-F410-A4F8-EF0B-D1FB418435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38" y="919191"/>
            <a:ext cx="5545139" cy="492443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        SmartBin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8192" y="2393504"/>
            <a:ext cx="11475731" cy="446449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8CF99D-38CF-E6BF-4DF6-EEE83FA271F7}"/>
              </a:ext>
            </a:extLst>
          </p:cNvPr>
          <p:cNvSpPr txBox="1">
            <a:spLocks/>
          </p:cNvSpPr>
          <p:nvPr/>
        </p:nvSpPr>
        <p:spPr>
          <a:xfrm>
            <a:off x="380528" y="2604214"/>
            <a:ext cx="5545139" cy="307777"/>
          </a:xfrm>
          <a:prstGeom prst="rect">
            <a:avLst/>
          </a:prstGeom>
        </p:spPr>
        <p:txBody>
          <a:bodyPr vert="horz" wrap="square" lIns="1800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Ubuntu Light" panose="020B0304030602030204" pitchFamily="34" charset="0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Verdana" panose="020B0604030504040204" pitchFamily="34" charset="0"/>
              <a:buChar char="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+mj-lt"/>
              </a:rPr>
              <a:t>PRESENTED BY:</a:t>
            </a:r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9110FF4-9112-9087-F384-5963031060B8}"/>
              </a:ext>
            </a:extLst>
          </p:cNvPr>
          <p:cNvSpPr txBox="1">
            <a:spLocks/>
          </p:cNvSpPr>
          <p:nvPr/>
        </p:nvSpPr>
        <p:spPr>
          <a:xfrm>
            <a:off x="8950729" y="2601346"/>
            <a:ext cx="1871151" cy="307777"/>
          </a:xfrm>
          <a:prstGeom prst="rect">
            <a:avLst/>
          </a:prstGeom>
        </p:spPr>
        <p:txBody>
          <a:bodyPr vert="horz" wrap="square" lIns="1800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Ubuntu Light" panose="020B0304030602030204" pitchFamily="34" charset="0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Verdana" panose="020B0604030504040204" pitchFamily="34" charset="0"/>
              <a:buChar char="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+mj-lt"/>
              </a:rPr>
              <a:t>GUIDED BY: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CFFB0-2F0A-8DDD-24D9-332D670BF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7" y="900874"/>
            <a:ext cx="987120" cy="861070"/>
          </a:xfrm>
          <a:prstGeom prst="rect">
            <a:avLst/>
          </a:prstGeom>
        </p:spPr>
      </p:pic>
      <p:pic>
        <p:nvPicPr>
          <p:cNvPr id="10" name="Picture 9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4A083603-61FA-6788-0083-513D84C804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t="1" r="21472" b="50117"/>
          <a:stretch/>
        </p:blipFill>
        <p:spPr>
          <a:xfrm>
            <a:off x="277738" y="3222562"/>
            <a:ext cx="1161049" cy="1198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5C0AE229-2219-2C86-D673-D45B39FDF3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2055" r="14776" b="32117"/>
          <a:stretch/>
        </p:blipFill>
        <p:spPr>
          <a:xfrm>
            <a:off x="5917152" y="3222562"/>
            <a:ext cx="1185969" cy="1198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A person in a suit&#10;&#10;Description automatically generated">
            <a:extLst>
              <a:ext uri="{FF2B5EF4-FFF2-40B4-BE49-F238E27FC236}">
                <a16:creationId xmlns:a16="http://schemas.microsoft.com/office/drawing/2014/main" id="{E78E078E-86E2-851D-C37B-AC5DCCAEB5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7" t="905" r="19869" b="58669"/>
          <a:stretch/>
        </p:blipFill>
        <p:spPr>
          <a:xfrm>
            <a:off x="4492790" y="3222562"/>
            <a:ext cx="1168939" cy="11980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A person in a suit&#10;&#10;Description automatically generated">
            <a:extLst>
              <a:ext uri="{FF2B5EF4-FFF2-40B4-BE49-F238E27FC236}">
                <a16:creationId xmlns:a16="http://schemas.microsoft.com/office/drawing/2014/main" id="{B1996CEE-10B0-E236-3D01-3089ED4B28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9192" r="19881" b="38549"/>
          <a:stretch/>
        </p:blipFill>
        <p:spPr>
          <a:xfrm>
            <a:off x="1729785" y="3222563"/>
            <a:ext cx="1155458" cy="1198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7DD87E-5BC0-ECAE-6306-96738F016F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66" t="3135" r="1689" b="13264"/>
          <a:stretch/>
        </p:blipFill>
        <p:spPr>
          <a:xfrm>
            <a:off x="3132883" y="3222564"/>
            <a:ext cx="1058258" cy="1198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4514F6-CE12-AA11-364B-A0C20933BF85}"/>
              </a:ext>
            </a:extLst>
          </p:cNvPr>
          <p:cNvSpPr txBox="1"/>
          <p:nvPr/>
        </p:nvSpPr>
        <p:spPr>
          <a:xfrm>
            <a:off x="1612838" y="4516977"/>
            <a:ext cx="1424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Mitali S. Ghorpade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9D3EDF-1FC2-F91A-E483-6E61F4D3BDE6}"/>
              </a:ext>
            </a:extLst>
          </p:cNvPr>
          <p:cNvSpPr txBox="1"/>
          <p:nvPr/>
        </p:nvSpPr>
        <p:spPr>
          <a:xfrm>
            <a:off x="161193" y="4535683"/>
            <a:ext cx="1295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Bhavesh S. Mane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36607-5365-8C40-8BC8-2AF9992DC77E}"/>
              </a:ext>
            </a:extLst>
          </p:cNvPr>
          <p:cNvSpPr txBox="1"/>
          <p:nvPr/>
        </p:nvSpPr>
        <p:spPr>
          <a:xfrm>
            <a:off x="3019947" y="4508067"/>
            <a:ext cx="1377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Omkar A.  Waghmare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604FF-7617-26E6-7175-56E63E6EDA34}"/>
              </a:ext>
            </a:extLst>
          </p:cNvPr>
          <p:cNvSpPr txBox="1"/>
          <p:nvPr/>
        </p:nvSpPr>
        <p:spPr>
          <a:xfrm>
            <a:off x="4415366" y="4516977"/>
            <a:ext cx="1281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Yogesh K. Sananse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3C58A2-4512-D813-0BB2-DD0B6DA07FE6}"/>
              </a:ext>
            </a:extLst>
          </p:cNvPr>
          <p:cNvSpPr txBox="1"/>
          <p:nvPr/>
        </p:nvSpPr>
        <p:spPr>
          <a:xfrm>
            <a:off x="5819087" y="4535682"/>
            <a:ext cx="1078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Irfan K. Shaikh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A9C46E-3298-263D-6891-A063D9CE12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2412" y="3116965"/>
            <a:ext cx="2166445" cy="2298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805AFB6-5FBA-43E2-8811-3CAAED94459C}"/>
              </a:ext>
            </a:extLst>
          </p:cNvPr>
          <p:cNvSpPr txBox="1"/>
          <p:nvPr/>
        </p:nvSpPr>
        <p:spPr>
          <a:xfrm>
            <a:off x="8881718" y="5438866"/>
            <a:ext cx="2166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Dyanesh Ghan</a:t>
            </a:r>
          </a:p>
        </p:txBody>
      </p:sp>
    </p:spTree>
    <p:extLst>
      <p:ext uri="{BB962C8B-B14F-4D97-AF65-F5344CB8AC3E}">
        <p14:creationId xmlns:p14="http://schemas.microsoft.com/office/powerpoint/2010/main" val="53953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752" y="2393504"/>
            <a:ext cx="11475731" cy="4464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EF9BA-8417-C243-FA7C-7BADC846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46" y="1005201"/>
            <a:ext cx="3993033" cy="2249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23C504-6C51-98B2-02CC-E9C98E480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5" t="4956" r="3005" b="10928"/>
          <a:stretch/>
        </p:blipFill>
        <p:spPr>
          <a:xfrm>
            <a:off x="6354502" y="1055358"/>
            <a:ext cx="4379252" cy="2324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67E66-D99E-3BCE-7FF2-A7EBB487A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246" y="3606718"/>
            <a:ext cx="3993033" cy="2246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47497-45DB-B8A0-97A8-5AB4BEC380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99" b="21256"/>
          <a:stretch/>
        </p:blipFill>
        <p:spPr>
          <a:xfrm>
            <a:off x="6829063" y="3556562"/>
            <a:ext cx="3136739" cy="2246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370F7-B51E-A35B-7A0C-DDB6475A3140}"/>
              </a:ext>
            </a:extLst>
          </p:cNvPr>
          <p:cNvSpPr txBox="1"/>
          <p:nvPr/>
        </p:nvSpPr>
        <p:spPr>
          <a:xfrm>
            <a:off x="3190523" y="104012"/>
            <a:ext cx="7277080" cy="72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68"/>
              </a:lnSpc>
            </a:pPr>
            <a:r>
              <a:rPr lang="en-US" sz="4000" b="1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</a:rPr>
              <a:t>Detection By ML Model</a:t>
            </a:r>
            <a:endParaRPr lang="en-US" sz="4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60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195" y="1536369"/>
            <a:ext cx="11475731" cy="4464496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60D4D6E-4BBD-620C-244A-A0731BE5E256}"/>
              </a:ext>
            </a:extLst>
          </p:cNvPr>
          <p:cNvSpPr/>
          <p:nvPr/>
        </p:nvSpPr>
        <p:spPr>
          <a:xfrm>
            <a:off x="870292" y="168294"/>
            <a:ext cx="11321708" cy="760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45"/>
              </a:lnSpc>
              <a:buNone/>
            </a:pPr>
            <a:r>
              <a:rPr lang="en-US" sz="44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Engaging the Community for Participation</a:t>
            </a:r>
            <a:endParaRPr lang="en-US" sz="4400" dirty="0">
              <a:latin typeface="Ubuntu" panose="020B0504030602030204" pitchFamily="3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62FFD80-069E-0DD0-98DD-1FCD6909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65" y="1095624"/>
            <a:ext cx="2020133" cy="1248489"/>
          </a:xfrm>
          <a:prstGeom prst="rect">
            <a:avLst/>
          </a:prstGeom>
        </p:spPr>
      </p:pic>
      <p:sp>
        <p:nvSpPr>
          <p:cNvPr id="4" name="Text 3">
            <a:extLst>
              <a:ext uri="{FF2B5EF4-FFF2-40B4-BE49-F238E27FC236}">
                <a16:creationId xmlns:a16="http://schemas.microsoft.com/office/drawing/2014/main" id="{97D28BF1-68F6-9598-0B9E-3E4B23923666}"/>
              </a:ext>
            </a:extLst>
          </p:cNvPr>
          <p:cNvSpPr/>
          <p:nvPr/>
        </p:nvSpPr>
        <p:spPr>
          <a:xfrm>
            <a:off x="1213735" y="2443728"/>
            <a:ext cx="3022600" cy="627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3"/>
              </a:lnSpc>
              <a:buNone/>
            </a:pPr>
            <a:r>
              <a:rPr lang="en-US" sz="20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Waste Sorting Workshops</a:t>
            </a:r>
            <a:endParaRPr lang="en-US" sz="2000" dirty="0">
              <a:latin typeface="Ubuntu" panose="020B0504030602030204" pitchFamily="34" charset="0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78983903-295A-6E55-7253-B15820622FF7}"/>
              </a:ext>
            </a:extLst>
          </p:cNvPr>
          <p:cNvSpPr/>
          <p:nvPr/>
        </p:nvSpPr>
        <p:spPr>
          <a:xfrm>
            <a:off x="1213674" y="3191700"/>
            <a:ext cx="3022660" cy="26705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2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 pitchFamily="34" charset="-122"/>
                <a:cs typeface="Source Sans Pro" pitchFamily="34" charset="-120"/>
              </a:rPr>
              <a:t>Host interactive workshops to educate residents on proper waste sorting and recycling practices, encouraging active community participation in the smart waste management system.</a:t>
            </a:r>
            <a:endParaRPr lang="en-US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219EBB6-1CA1-ADED-3F15-CB6BEA571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88" y="1100199"/>
            <a:ext cx="2020253" cy="1248608"/>
          </a:xfrm>
          <a:prstGeom prst="rect">
            <a:avLst/>
          </a:prstGeom>
        </p:spPr>
      </p:pic>
      <p:sp>
        <p:nvSpPr>
          <p:cNvPr id="7" name="Text 5">
            <a:extLst>
              <a:ext uri="{FF2B5EF4-FFF2-40B4-BE49-F238E27FC236}">
                <a16:creationId xmlns:a16="http://schemas.microsoft.com/office/drawing/2014/main" id="{5BD5E130-B7B6-0F9B-6860-6EAF7EC89587}"/>
              </a:ext>
            </a:extLst>
          </p:cNvPr>
          <p:cNvSpPr/>
          <p:nvPr/>
        </p:nvSpPr>
        <p:spPr>
          <a:xfrm>
            <a:off x="5085873" y="2443728"/>
            <a:ext cx="2615152" cy="627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3"/>
              </a:lnSpc>
              <a:buNone/>
            </a:pPr>
            <a:r>
              <a:rPr lang="en-US" sz="20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Community Cleanup Events</a:t>
            </a:r>
            <a:endParaRPr lang="en-US" sz="2000" dirty="0">
              <a:latin typeface="Ubuntu" panose="020B0504030602030204" pitchFamily="3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D9B1B83-A490-75F1-47B1-2D4D89AFB686}"/>
              </a:ext>
            </a:extLst>
          </p:cNvPr>
          <p:cNvSpPr/>
          <p:nvPr/>
        </p:nvSpPr>
        <p:spPr>
          <a:xfrm>
            <a:off x="5085873" y="3194756"/>
            <a:ext cx="2750188" cy="2571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2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 pitchFamily="34" charset="-122"/>
                <a:cs typeface="Source Sans Pro" pitchFamily="34" charset="-120"/>
              </a:rPr>
              <a:t>Organize regular neighborhood cleanup events to collect and properly dispose of waste, fostering a sense of pride and ownership in the local environment.</a:t>
            </a:r>
            <a:endParaRPr lang="en-US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646386CF-8A74-AC7D-E0D3-C4609974B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013" y="1067219"/>
            <a:ext cx="2020253" cy="1248608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896F91A2-37B5-E9B9-CA4D-D4B798C6F984}"/>
              </a:ext>
            </a:extLst>
          </p:cNvPr>
          <p:cNvSpPr/>
          <p:nvPr/>
        </p:nvSpPr>
        <p:spPr>
          <a:xfrm>
            <a:off x="8685600" y="2490763"/>
            <a:ext cx="3014068" cy="627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3"/>
              </a:lnSpc>
              <a:buNone/>
            </a:pPr>
            <a:r>
              <a:rPr lang="en-US" sz="20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Stakeholder Collaboration</a:t>
            </a:r>
            <a:endParaRPr lang="en-US" sz="2000" dirty="0">
              <a:latin typeface="Ubuntu" panose="020B0504030602030204" pitchFamily="34" charset="0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6347D30B-A4E2-9F7B-EFD4-FA881EB1057D}"/>
              </a:ext>
            </a:extLst>
          </p:cNvPr>
          <p:cNvSpPr/>
          <p:nvPr/>
        </p:nvSpPr>
        <p:spPr>
          <a:xfrm>
            <a:off x="8685600" y="3199200"/>
            <a:ext cx="3014068" cy="3214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2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 pitchFamily="34" charset="-122"/>
                <a:cs typeface="Source Sans Pro" pitchFamily="34" charset="-120"/>
              </a:rPr>
              <a:t>Facilitate regular meetings between community leaders, waste management experts, and local authorities to gather feedback and incorporate community needs into the smart waste system.</a:t>
            </a:r>
            <a:endParaRPr lang="en-US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3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3F6F3C-BBA3-B7DE-40ED-D482D73FD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3" y="918258"/>
            <a:ext cx="8460662" cy="47591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5AFEB8-6909-962A-0963-B05F0CB58EE4}"/>
              </a:ext>
            </a:extLst>
          </p:cNvPr>
          <p:cNvSpPr/>
          <p:nvPr/>
        </p:nvSpPr>
        <p:spPr>
          <a:xfrm>
            <a:off x="3149903" y="-167234"/>
            <a:ext cx="4960042" cy="917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7545"/>
              </a:lnSpc>
            </a:pPr>
            <a:r>
              <a:rPr lang="en-US" sz="4000" b="1" dirty="0">
                <a:solidFill>
                  <a:srgbClr val="6EB9FC"/>
                </a:solidFill>
                <a:latin typeface="+mj-lt"/>
                <a:ea typeface="Lora" pitchFamily="34" charset="-122"/>
                <a:cs typeface="Lora" pitchFamily="34" charset="-120"/>
              </a:rPr>
              <a:t>Now Lets See Demo</a:t>
            </a:r>
            <a:endParaRPr lang="en-US" sz="40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24A44-3CC2-AC2F-8BB5-72AB9030F913}"/>
              </a:ext>
            </a:extLst>
          </p:cNvPr>
          <p:cNvSpPr txBox="1"/>
          <p:nvPr/>
        </p:nvSpPr>
        <p:spPr>
          <a:xfrm>
            <a:off x="6969967" y="5979344"/>
            <a:ext cx="4842588" cy="586957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b="1" dirty="0">
                <a:highlight>
                  <a:srgbClr val="000000"/>
                </a:highlight>
                <a:hlinkClick r:id="rId4"/>
              </a:rPr>
              <a:t>Click Here Watch Demo</a:t>
            </a:r>
            <a:endParaRPr lang="en-IN" sz="3200" b="1" dirty="0" err="1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44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6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749CA-758C-873B-CCE0-C0472BF0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70" y="721080"/>
            <a:ext cx="9846065" cy="51478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D647A-9FA0-D89C-EC01-C7B31CCA14B3}"/>
              </a:ext>
            </a:extLst>
          </p:cNvPr>
          <p:cNvSpPr txBox="1"/>
          <p:nvPr/>
        </p:nvSpPr>
        <p:spPr>
          <a:xfrm>
            <a:off x="2761861" y="55447"/>
            <a:ext cx="6568751" cy="40229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DFD Local Vendor</a:t>
            </a:r>
            <a:endParaRPr lang="en-IN" sz="2000" b="1" u="sng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88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DCB12-8F5E-8883-334E-114DC46AE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54" y="1165664"/>
            <a:ext cx="8443692" cy="45266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13090-E311-E122-7B61-ECA34559BDEA}"/>
              </a:ext>
            </a:extLst>
          </p:cNvPr>
          <p:cNvSpPr txBox="1"/>
          <p:nvPr/>
        </p:nvSpPr>
        <p:spPr>
          <a:xfrm>
            <a:off x="3937518" y="143668"/>
            <a:ext cx="4077478" cy="617734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DFD Volunteer Vendor</a:t>
            </a:r>
            <a:endParaRPr lang="en-IN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>
              <a:spcBef>
                <a:spcPct val="0"/>
              </a:spcBef>
            </a:pPr>
            <a:endParaRPr lang="en-IN" sz="1400" dirty="0" err="1"/>
          </a:p>
        </p:txBody>
      </p:sp>
    </p:spTree>
    <p:extLst>
      <p:ext uri="{BB962C8B-B14F-4D97-AF65-F5344CB8AC3E}">
        <p14:creationId xmlns:p14="http://schemas.microsoft.com/office/powerpoint/2010/main" val="160136301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34336C-8A99-DF68-DDE4-BD83A92B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927992"/>
            <a:ext cx="9392288" cy="54354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2D52B-8170-8E0B-CC21-23190BB975FB}"/>
              </a:ext>
            </a:extLst>
          </p:cNvPr>
          <p:cNvSpPr txBox="1"/>
          <p:nvPr/>
        </p:nvSpPr>
        <p:spPr>
          <a:xfrm>
            <a:off x="1863028" y="14920"/>
            <a:ext cx="8400645" cy="67929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DFD Admin Vendor</a:t>
            </a:r>
            <a:endParaRPr lang="en-IN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>
              <a:spcBef>
                <a:spcPct val="0"/>
              </a:spcBef>
            </a:pPr>
            <a:endParaRPr lang="en-IN" sz="1400" dirty="0" err="1"/>
          </a:p>
        </p:txBody>
      </p:sp>
    </p:spTree>
    <p:extLst>
      <p:ext uri="{BB962C8B-B14F-4D97-AF65-F5344CB8AC3E}">
        <p14:creationId xmlns:p14="http://schemas.microsoft.com/office/powerpoint/2010/main" val="68475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5CAEC91B-A19F-BEC4-96CC-5BEC7FD6F00E}"/>
              </a:ext>
            </a:extLst>
          </p:cNvPr>
          <p:cNvSpPr/>
          <p:nvPr/>
        </p:nvSpPr>
        <p:spPr>
          <a:xfrm>
            <a:off x="4573840" y="1140755"/>
            <a:ext cx="3044320" cy="1139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44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>
              <a:latin typeface="Ubuntu" panose="020B0504030602030204" pitchFamily="34" charset="0"/>
            </a:endParaRP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21B018AB-2AD8-EE62-B8A6-EE051CEEC2C8}"/>
              </a:ext>
            </a:extLst>
          </p:cNvPr>
          <p:cNvSpPr/>
          <p:nvPr/>
        </p:nvSpPr>
        <p:spPr>
          <a:xfrm>
            <a:off x="2087219" y="2540496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 pitchFamily="34" charset="-122"/>
                <a:cs typeface="Source Sans Pro" pitchFamily="34" charset="-120"/>
              </a:rPr>
              <a:t>The smart waste management system leveraging YOLO V5 computer vision and machine learning has the potential to revolutionize waste management practices. </a:t>
            </a:r>
          </a:p>
          <a:p>
            <a:pPr marL="285750" indent="-285750">
              <a:lnSpc>
                <a:spcPts val="2799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 pitchFamily="34" charset="-122"/>
                <a:cs typeface="Source Sans Pro" pitchFamily="34" charset="-120"/>
              </a:rPr>
              <a:t>By automating waste detection, classification, and route optimization, this innovative approach can significantly improve efficiency, reduce costs, and drive sustainable waste reduction initiatives.</a:t>
            </a:r>
            <a:endParaRPr lang="en-US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29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6E0EB388-81D7-8C86-1046-632F8B837BB3}"/>
              </a:ext>
            </a:extLst>
          </p:cNvPr>
          <p:cNvSpPr/>
          <p:nvPr/>
        </p:nvSpPr>
        <p:spPr>
          <a:xfrm>
            <a:off x="4029177" y="3429000"/>
            <a:ext cx="4945743" cy="863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36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Any </a:t>
            </a:r>
            <a:r>
              <a:rPr lang="en-US" sz="44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Questions</a:t>
            </a:r>
            <a:r>
              <a:rPr lang="en-US" sz="36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 ?</a:t>
            </a:r>
            <a:endParaRPr lang="en-US" sz="3600" dirty="0">
              <a:latin typeface="Ubuntu" panose="020B0504030602030204" pitchFamily="34" charset="0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F6B1F74-C763-C5DB-ED04-D904AE5F42A2}"/>
              </a:ext>
            </a:extLst>
          </p:cNvPr>
          <p:cNvSpPr/>
          <p:nvPr/>
        </p:nvSpPr>
        <p:spPr>
          <a:xfrm>
            <a:off x="2862466" y="2880734"/>
            <a:ext cx="10913107" cy="610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96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Thank You ! </a:t>
            </a:r>
            <a:endParaRPr lang="en-US" sz="9600" dirty="0">
              <a:latin typeface="Ubuntu" panose="020B0504030602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11C903-C3FE-1DDF-76D6-54ED0DE03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67621" y="502503"/>
            <a:ext cx="5545139" cy="492443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        SmartBin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A1692-FA54-B8DA-3B5D-84EAB3B98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20" y="484186"/>
            <a:ext cx="987120" cy="8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13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E15B0D3B-830B-8454-7529-6BD8FA902386}"/>
              </a:ext>
            </a:extLst>
          </p:cNvPr>
          <p:cNvSpPr/>
          <p:nvPr/>
        </p:nvSpPr>
        <p:spPr>
          <a:xfrm>
            <a:off x="1595609" y="2710683"/>
            <a:ext cx="9164320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7545"/>
              </a:lnSpc>
              <a:buNone/>
            </a:pPr>
            <a:r>
              <a:rPr lang="en-US" sz="4800" b="1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Smart Waste Management System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B5930C-AC1F-7233-F359-4D2171CA18B0}"/>
              </a:ext>
            </a:extLst>
          </p:cNvPr>
          <p:cNvGrpSpPr/>
          <p:nvPr/>
        </p:nvGrpSpPr>
        <p:grpSpPr>
          <a:xfrm>
            <a:off x="2335200" y="1387244"/>
            <a:ext cx="7303397" cy="1905226"/>
            <a:chOff x="2368208" y="742594"/>
            <a:chExt cx="7303397" cy="21841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20BB51-49A4-B3F6-9A7F-2803CDD02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208" y="742594"/>
              <a:ext cx="2184127" cy="218412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C481C1-825F-AC03-80A3-FAA542EFD831}"/>
                </a:ext>
              </a:extLst>
            </p:cNvPr>
            <p:cNvSpPr txBox="1"/>
            <p:nvPr/>
          </p:nvSpPr>
          <p:spPr>
            <a:xfrm>
              <a:off x="3703876" y="742594"/>
              <a:ext cx="5967729" cy="1517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rPr>
                <a:t>SmartBin</a:t>
              </a:r>
              <a:endParaRPr lang="en-IN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7B55EB0-43A4-AFF7-FF46-9C3F6E060897}"/>
              </a:ext>
            </a:extLst>
          </p:cNvPr>
          <p:cNvSpPr txBox="1"/>
          <p:nvPr/>
        </p:nvSpPr>
        <p:spPr>
          <a:xfrm>
            <a:off x="4228571" y="3736540"/>
            <a:ext cx="3325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for Smart City &amp; better planet</a:t>
            </a:r>
            <a:endParaRPr lang="en-US" sz="1800" dirty="0">
              <a:latin typeface="Ubuntu" panose="020B0504030602030204" pitchFamily="34" charset="0"/>
            </a:endParaRPr>
          </a:p>
          <a:p>
            <a:pPr algn="ctr"/>
            <a:endParaRPr lang="en-IN" sz="1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ECB00E-D65C-4C85-6D7B-B4AB15B89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r="30575"/>
          <a:stretch/>
        </p:blipFill>
        <p:spPr>
          <a:xfrm>
            <a:off x="7928658" y="0"/>
            <a:ext cx="4263342" cy="6858000"/>
          </a:xfrm>
          <a:prstGeom prst="rect">
            <a:avLst/>
          </a:prstGeom>
        </p:spPr>
      </p:pic>
      <p:sp>
        <p:nvSpPr>
          <p:cNvPr id="31" name="Text 1">
            <a:extLst>
              <a:ext uri="{FF2B5EF4-FFF2-40B4-BE49-F238E27FC236}">
                <a16:creationId xmlns:a16="http://schemas.microsoft.com/office/drawing/2014/main" id="{B72F67B1-D778-923D-DD43-4327EF58DB54}"/>
              </a:ext>
            </a:extLst>
          </p:cNvPr>
          <p:cNvSpPr/>
          <p:nvPr/>
        </p:nvSpPr>
        <p:spPr>
          <a:xfrm>
            <a:off x="1424940" y="1950778"/>
            <a:ext cx="5554980" cy="885452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468"/>
              </a:lnSpc>
            </a:pPr>
            <a:r>
              <a:rPr lang="en-US" sz="44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Problem</a:t>
            </a:r>
            <a:r>
              <a:rPr lang="en-US" sz="4374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 Statement</a:t>
            </a:r>
            <a:endParaRPr lang="en-US" sz="4374" dirty="0">
              <a:latin typeface="Ubuntu" panose="020B0504030602030204" pitchFamily="34" charset="0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16FE7F66-A076-A6A0-A4E5-C646AE8CE34A}"/>
              </a:ext>
            </a:extLst>
          </p:cNvPr>
          <p:cNvSpPr txBox="1"/>
          <p:nvPr/>
        </p:nvSpPr>
        <p:spPr>
          <a:xfrm>
            <a:off x="637439" y="2995136"/>
            <a:ext cx="7195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</a:rPr>
              <a:t>Waste management is a major problem in cities and towns across the globe. Many regions around the world don’t have a proper waste collection and disposal system, and where there are such systems, they’re often not very efficient.</a:t>
            </a:r>
          </a:p>
          <a:p>
            <a:endParaRPr lang="en-US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8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967" y="2393504"/>
            <a:ext cx="11459792" cy="4458295"/>
          </a:xfrm>
          <a:prstGeom prst="rect">
            <a:avLst/>
          </a:prstGeom>
        </p:spPr>
      </p:pic>
      <p:sp>
        <p:nvSpPr>
          <p:cNvPr id="15" name="Text 2">
            <a:extLst>
              <a:ext uri="{FF2B5EF4-FFF2-40B4-BE49-F238E27FC236}">
                <a16:creationId xmlns:a16="http://schemas.microsoft.com/office/drawing/2014/main" id="{F12E22BB-A159-CF72-E7E8-7B443FEFDD55}"/>
              </a:ext>
            </a:extLst>
          </p:cNvPr>
          <p:cNvSpPr/>
          <p:nvPr/>
        </p:nvSpPr>
        <p:spPr>
          <a:xfrm>
            <a:off x="681537" y="1253761"/>
            <a:ext cx="7467215" cy="1355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Challenges in Traditional Waste Management</a:t>
            </a:r>
            <a:endParaRPr lang="en-US" sz="4400" dirty="0">
              <a:latin typeface="Ubuntu" panose="020B0504030602030204" pitchFamily="34" charset="0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0930772A-BF05-3BFD-2B0B-A48009864763}"/>
              </a:ext>
            </a:extLst>
          </p:cNvPr>
          <p:cNvSpPr/>
          <p:nvPr/>
        </p:nvSpPr>
        <p:spPr>
          <a:xfrm>
            <a:off x="1036445" y="2975762"/>
            <a:ext cx="7112308" cy="693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 pitchFamily="34" charset="-122"/>
                <a:cs typeface="Source Sans Pro" pitchFamily="34" charset="-120"/>
              </a:rPr>
              <a:t>Lack of efficient collection and transportation systems, leading to waste piling up in urban areas.</a:t>
            </a:r>
            <a:endParaRPr lang="en-US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5090314C-285E-7B03-180D-77D4DDF15A45}"/>
              </a:ext>
            </a:extLst>
          </p:cNvPr>
          <p:cNvSpPr/>
          <p:nvPr/>
        </p:nvSpPr>
        <p:spPr>
          <a:xfrm>
            <a:off x="1036445" y="3775385"/>
            <a:ext cx="7112308" cy="693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 pitchFamily="34" charset="-122"/>
                <a:cs typeface="Source Sans Pro" pitchFamily="34" charset="-120"/>
              </a:rPr>
              <a:t>Insufficient segregation of waste at the source, making it difficult to recycle and repurpose materials.</a:t>
            </a:r>
            <a:endParaRPr lang="en-US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BE9E9432-858F-2E90-F36D-B0D2E42DD2AF}"/>
              </a:ext>
            </a:extLst>
          </p:cNvPr>
          <p:cNvSpPr/>
          <p:nvPr/>
        </p:nvSpPr>
        <p:spPr>
          <a:xfrm>
            <a:off x="1036445" y="4575009"/>
            <a:ext cx="7112308" cy="693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 pitchFamily="34" charset="-122"/>
                <a:cs typeface="Source Sans Pro" pitchFamily="34" charset="-120"/>
              </a:rPr>
              <a:t>Outdated landfill management practices, leading to environmental pollution and health concerns for nearby communities.</a:t>
            </a:r>
            <a:endParaRPr lang="en-US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A13072EC-3BB2-AA41-2D3D-FB2E2A4FC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0" r="7538"/>
          <a:stretch/>
        </p:blipFill>
        <p:spPr>
          <a:xfrm>
            <a:off x="8344521" y="0"/>
            <a:ext cx="3847480" cy="685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9258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388" y="1722944"/>
            <a:ext cx="10689899" cy="4158777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3D4B5A09-1B1A-FAED-54F2-379DF04A14C4}"/>
              </a:ext>
            </a:extLst>
          </p:cNvPr>
          <p:cNvSpPr/>
          <p:nvPr/>
        </p:nvSpPr>
        <p:spPr>
          <a:xfrm>
            <a:off x="4380442" y="919472"/>
            <a:ext cx="5174588" cy="778716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468"/>
              </a:lnSpc>
            </a:pPr>
            <a:r>
              <a:rPr lang="en-US" sz="4374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Our </a:t>
            </a:r>
            <a:r>
              <a:rPr lang="en-US" sz="44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Approach</a:t>
            </a:r>
            <a:endParaRPr lang="en-US" sz="4400" dirty="0">
              <a:latin typeface="Ubuntu" panose="020B0504030602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7D7747-D0C7-D812-9826-A1ACD21F6F75}"/>
              </a:ext>
            </a:extLst>
          </p:cNvPr>
          <p:cNvGrpSpPr/>
          <p:nvPr/>
        </p:nvGrpSpPr>
        <p:grpSpPr>
          <a:xfrm>
            <a:off x="432015" y="3611186"/>
            <a:ext cx="2172176" cy="2306723"/>
            <a:chOff x="186565" y="2223004"/>
            <a:chExt cx="2330904" cy="3713339"/>
          </a:xfrm>
          <a:effectLst>
            <a:outerShdw blurRad="50800" dist="50800" dir="5400000" sx="101000" sy="101000" algn="ctr" rotWithShape="0">
              <a:schemeClr val="bg1"/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46212C-9927-3433-653C-7418FE6FD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0785" y="2223004"/>
              <a:ext cx="2226684" cy="20082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32CB56-FE93-2A05-16D6-A775B5E5B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6565" y="4114800"/>
              <a:ext cx="2148422" cy="182154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5076ED-534F-E167-25BE-28ED58794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54" y="2298031"/>
            <a:ext cx="2385242" cy="2385242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12CCA-87AC-7376-2113-72F1FD6269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4384" r="49928" b="7141"/>
          <a:stretch/>
        </p:blipFill>
        <p:spPr>
          <a:xfrm>
            <a:off x="5730353" y="2948982"/>
            <a:ext cx="2222621" cy="1655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FD301C-2DDF-D030-B5D5-BD8BBA49CA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6" t="846" r="7181" b="-846"/>
          <a:stretch/>
        </p:blipFill>
        <p:spPr>
          <a:xfrm>
            <a:off x="8763629" y="2469332"/>
            <a:ext cx="2945323" cy="208417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2" name="Right Arrow 12">
            <a:extLst>
              <a:ext uri="{FF2B5EF4-FFF2-40B4-BE49-F238E27FC236}">
                <a16:creationId xmlns:a16="http://schemas.microsoft.com/office/drawing/2014/main" id="{B63D1FCF-2D90-3592-4595-31EE9E78F0AF}"/>
              </a:ext>
            </a:extLst>
          </p:cNvPr>
          <p:cNvSpPr/>
          <p:nvPr/>
        </p:nvSpPr>
        <p:spPr>
          <a:xfrm rot="19077225">
            <a:off x="2683391" y="4997309"/>
            <a:ext cx="684166" cy="32521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Ubuntu" panose="020B0504030602030204" pitchFamily="34" charset="0"/>
            </a:endParaRPr>
          </a:p>
        </p:txBody>
      </p:sp>
      <p:sp>
        <p:nvSpPr>
          <p:cNvPr id="13" name="Right Arrow 13">
            <a:extLst>
              <a:ext uri="{FF2B5EF4-FFF2-40B4-BE49-F238E27FC236}">
                <a16:creationId xmlns:a16="http://schemas.microsoft.com/office/drawing/2014/main" id="{3E3893F3-B013-0BC7-DD40-6A606E280A06}"/>
              </a:ext>
            </a:extLst>
          </p:cNvPr>
          <p:cNvSpPr/>
          <p:nvPr/>
        </p:nvSpPr>
        <p:spPr>
          <a:xfrm>
            <a:off x="8117359" y="3664054"/>
            <a:ext cx="503050" cy="363020"/>
          </a:xfrm>
          <a:prstGeom prst="rightArrow">
            <a:avLst/>
          </a:prstGeom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Ubuntu" panose="020B0504030602030204" pitchFamily="34" charset="0"/>
            </a:endParaRPr>
          </a:p>
        </p:txBody>
      </p:sp>
      <p:sp>
        <p:nvSpPr>
          <p:cNvPr id="14" name="Right Arrow 14">
            <a:extLst>
              <a:ext uri="{FF2B5EF4-FFF2-40B4-BE49-F238E27FC236}">
                <a16:creationId xmlns:a16="http://schemas.microsoft.com/office/drawing/2014/main" id="{792F6D0F-ED5B-B638-E60B-2FF1F3734AF6}"/>
              </a:ext>
            </a:extLst>
          </p:cNvPr>
          <p:cNvSpPr/>
          <p:nvPr/>
        </p:nvSpPr>
        <p:spPr>
          <a:xfrm>
            <a:off x="4874665" y="3725438"/>
            <a:ext cx="646094" cy="2784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Ubuntu" panose="020B0504030602030204" pitchFamily="34" charset="0"/>
            </a:endParaRPr>
          </a:p>
        </p:txBody>
      </p:sp>
      <p:pic>
        <p:nvPicPr>
          <p:cNvPr id="16" name="Picture 6" descr="Pile of Garbage Waste and Bag Plastic at Green Recycle Bin Isolated on ...">
            <a:extLst>
              <a:ext uri="{FF2B5EF4-FFF2-40B4-BE49-F238E27FC236}">
                <a16:creationId xmlns:a16="http://schemas.microsoft.com/office/drawing/2014/main" id="{A7E2FDE1-B009-6084-5526-F98C6D436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3" y="758009"/>
            <a:ext cx="2172175" cy="2172175"/>
          </a:xfrm>
          <a:prstGeom prst="rect">
            <a:avLst/>
          </a:prstGeom>
          <a:noFill/>
          <a:effectLst>
            <a:outerShdw blurRad="1524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9">
            <a:extLst>
              <a:ext uri="{FF2B5EF4-FFF2-40B4-BE49-F238E27FC236}">
                <a16:creationId xmlns:a16="http://schemas.microsoft.com/office/drawing/2014/main" id="{21B86725-BA5E-5EF5-CF16-27EFE8E37910}"/>
              </a:ext>
            </a:extLst>
          </p:cNvPr>
          <p:cNvSpPr/>
          <p:nvPr/>
        </p:nvSpPr>
        <p:spPr>
          <a:xfrm rot="5400000">
            <a:off x="1144465" y="3193075"/>
            <a:ext cx="536577" cy="29964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Ubuntu" panose="020B0504030602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6D5C7C-ADF2-587B-43E6-E35EF6C389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104" y="5129167"/>
            <a:ext cx="1328211" cy="1328211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2BAC62-2DFA-FD5C-D6F9-C3D092B00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67" y="4994666"/>
            <a:ext cx="2002121" cy="1470946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7B4079-707A-3138-1D1C-41335336C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104" y="738824"/>
            <a:ext cx="1352243" cy="1357314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BEABA-CDE4-1D3B-2953-41CF724991E8}"/>
              </a:ext>
            </a:extLst>
          </p:cNvPr>
          <p:cNvGrpSpPr/>
          <p:nvPr/>
        </p:nvGrpSpPr>
        <p:grpSpPr>
          <a:xfrm>
            <a:off x="8770088" y="400622"/>
            <a:ext cx="1664306" cy="1665157"/>
            <a:chOff x="2877886" y="1972825"/>
            <a:chExt cx="5670527" cy="5609033"/>
          </a:xfrm>
          <a:effectLst>
            <a:outerShdw blurRad="50800" dist="50800" dir="5400000" algn="ctr" rotWithShape="0">
              <a:schemeClr val="bg1"/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2D666F0-7571-AAE4-48E9-4B121E5E28E4}"/>
                </a:ext>
              </a:extLst>
            </p:cNvPr>
            <p:cNvGrpSpPr/>
            <p:nvPr/>
          </p:nvGrpSpPr>
          <p:grpSpPr>
            <a:xfrm>
              <a:off x="2877886" y="1972825"/>
              <a:ext cx="5670527" cy="5609033"/>
              <a:chOff x="-748825" y="2653112"/>
              <a:chExt cx="9482091" cy="9003303"/>
            </a:xfrm>
          </p:grpSpPr>
          <p:pic>
            <p:nvPicPr>
              <p:cNvPr id="25" name="Picture 4" descr="Scientists make plastic from carbon dioxide and sugar - Technology ...">
                <a:extLst>
                  <a:ext uri="{FF2B5EF4-FFF2-40B4-BE49-F238E27FC236}">
                    <a16:creationId xmlns:a16="http://schemas.microsoft.com/office/drawing/2014/main" id="{8C63AF0A-3ED6-7659-08FF-BC14078B2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48825" y="2653112"/>
                <a:ext cx="9482091" cy="5335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2142917-DED5-F04D-065F-449BEF51E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3679" y="3854866"/>
                <a:ext cx="7772398" cy="7801549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5E253D-F4B2-F098-85B1-30E9ACA09328}"/>
                </a:ext>
              </a:extLst>
            </p:cNvPr>
            <p:cNvSpPr/>
            <p:nvPr/>
          </p:nvSpPr>
          <p:spPr>
            <a:xfrm>
              <a:off x="4883311" y="5371373"/>
              <a:ext cx="1765163" cy="931685"/>
            </a:xfrm>
            <a:prstGeom prst="rect">
              <a:avLst/>
            </a:prstGeom>
            <a:solidFill>
              <a:srgbClr val="5DD80C"/>
            </a:solidFill>
            <a:ln>
              <a:solidFill>
                <a:srgbClr val="5DD8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Ubuntu" panose="020B0504030602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984E9-B529-72DA-E7D6-78D8A3AD5E99}"/>
                </a:ext>
              </a:extLst>
            </p:cNvPr>
            <p:cNvSpPr txBox="1"/>
            <p:nvPr/>
          </p:nvSpPr>
          <p:spPr>
            <a:xfrm>
              <a:off x="4877034" y="5685101"/>
              <a:ext cx="2075175" cy="831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06404"/>
                  </a:solidFill>
                  <a:latin typeface="Ubuntu" panose="020B0504030602030204" pitchFamily="34" charset="0"/>
                </a:rPr>
                <a:t>Plastic</a:t>
              </a:r>
              <a:endParaRPr lang="en-IN" dirty="0">
                <a:solidFill>
                  <a:srgbClr val="106404"/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27" name="Right Arrow 31">
            <a:extLst>
              <a:ext uri="{FF2B5EF4-FFF2-40B4-BE49-F238E27FC236}">
                <a16:creationId xmlns:a16="http://schemas.microsoft.com/office/drawing/2014/main" id="{1221F7FA-583A-0818-4F50-7560F77F47D3}"/>
              </a:ext>
            </a:extLst>
          </p:cNvPr>
          <p:cNvSpPr/>
          <p:nvPr/>
        </p:nvSpPr>
        <p:spPr>
          <a:xfrm rot="7197071">
            <a:off x="9964208" y="4744353"/>
            <a:ext cx="527443" cy="353700"/>
          </a:xfrm>
          <a:prstGeom prst="rightArrow">
            <a:avLst>
              <a:gd name="adj1" fmla="val 42748"/>
              <a:gd name="adj2" fmla="val 58230"/>
            </a:avLst>
          </a:prstGeom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Ubuntu" panose="020B0504030602030204" pitchFamily="34" charset="0"/>
            </a:endParaRPr>
          </a:p>
        </p:txBody>
      </p:sp>
      <p:sp>
        <p:nvSpPr>
          <p:cNvPr id="28" name="Right Arrow 34">
            <a:extLst>
              <a:ext uri="{FF2B5EF4-FFF2-40B4-BE49-F238E27FC236}">
                <a16:creationId xmlns:a16="http://schemas.microsoft.com/office/drawing/2014/main" id="{2D624680-0AFE-8D8E-7767-7944E5DB604D}"/>
              </a:ext>
            </a:extLst>
          </p:cNvPr>
          <p:cNvSpPr/>
          <p:nvPr/>
        </p:nvSpPr>
        <p:spPr>
          <a:xfrm rot="14547460">
            <a:off x="9941337" y="2197721"/>
            <a:ext cx="573187" cy="292799"/>
          </a:xfrm>
          <a:prstGeom prst="rightArrow">
            <a:avLst>
              <a:gd name="adj1" fmla="val 42747"/>
              <a:gd name="adj2" fmla="val 62182"/>
            </a:avLst>
          </a:prstGeom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Ubuntu" panose="020B05040306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F24CF-07A7-5173-01F0-B5B870AA6F50}"/>
              </a:ext>
            </a:extLst>
          </p:cNvPr>
          <p:cNvSpPr txBox="1"/>
          <p:nvPr/>
        </p:nvSpPr>
        <p:spPr>
          <a:xfrm>
            <a:off x="5779389" y="2383869"/>
            <a:ext cx="3443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YOLO v5 </a:t>
            </a: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</a:rPr>
              <a:t>MODEL</a:t>
            </a:r>
            <a:endParaRPr lang="en-IN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14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3EF63397-3E5A-A18F-B7EA-9FB9FE5F8204}"/>
              </a:ext>
            </a:extLst>
          </p:cNvPr>
          <p:cNvSpPr/>
          <p:nvPr/>
        </p:nvSpPr>
        <p:spPr>
          <a:xfrm>
            <a:off x="3836102" y="252010"/>
            <a:ext cx="4629150" cy="737877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</a:rPr>
              <a:t>Technology Used</a:t>
            </a:r>
            <a:endParaRPr lang="en-US" sz="3645" dirty="0">
              <a:latin typeface="Ubuntu" panose="020B0504030602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CBB409-CD43-8CAE-E7A0-0CA68077F7CB}"/>
              </a:ext>
            </a:extLst>
          </p:cNvPr>
          <p:cNvCxnSpPr/>
          <p:nvPr/>
        </p:nvCxnSpPr>
        <p:spPr>
          <a:xfrm flipH="1">
            <a:off x="5936289" y="1091487"/>
            <a:ext cx="6612" cy="51181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547B93-A8E6-F82E-AD30-FF0A1E7C344E}"/>
              </a:ext>
            </a:extLst>
          </p:cNvPr>
          <p:cNvSpPr txBox="1"/>
          <p:nvPr/>
        </p:nvSpPr>
        <p:spPr>
          <a:xfrm>
            <a:off x="6591540" y="1147726"/>
            <a:ext cx="3429000" cy="40229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</a:rPr>
              <a:t>Part Two: Web Application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15239-E324-B360-725C-05D367753968}"/>
              </a:ext>
            </a:extLst>
          </p:cNvPr>
          <p:cNvSpPr txBox="1"/>
          <p:nvPr/>
        </p:nvSpPr>
        <p:spPr>
          <a:xfrm>
            <a:off x="1305850" y="1272294"/>
            <a:ext cx="2647092" cy="40229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</a:rPr>
              <a:t>Part one: ML Module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5617B-07F6-3C29-F52D-EAC7E40C1499}"/>
              </a:ext>
            </a:extLst>
          </p:cNvPr>
          <p:cNvSpPr txBox="1"/>
          <p:nvPr/>
        </p:nvSpPr>
        <p:spPr>
          <a:xfrm>
            <a:off x="1305850" y="1809032"/>
            <a:ext cx="3930838" cy="40229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Central Dumping Ground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06A5C04-1EF8-E921-1552-C6D771504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8" b="22998"/>
          <a:stretch/>
        </p:blipFill>
        <p:spPr bwMode="auto">
          <a:xfrm>
            <a:off x="1619062" y="2457711"/>
            <a:ext cx="2051015" cy="11071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37E3F4-4E59-3C20-CF93-452A07EA6085}"/>
              </a:ext>
            </a:extLst>
          </p:cNvPr>
          <p:cNvSpPr txBox="1"/>
          <p:nvPr/>
        </p:nvSpPr>
        <p:spPr>
          <a:xfrm>
            <a:off x="6523309" y="1714848"/>
            <a:ext cx="3263900" cy="40229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Frontend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0" name="Picture 8" descr="Bootstrap 5 | Bootstrap Blog">
            <a:extLst>
              <a:ext uri="{FF2B5EF4-FFF2-40B4-BE49-F238E27FC236}">
                <a16:creationId xmlns:a16="http://schemas.microsoft.com/office/drawing/2014/main" id="{F212D6EC-450E-A7F0-56DC-841392ECB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71" y="1905642"/>
            <a:ext cx="3263900" cy="172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Image result for HTML  Logo">
            <a:extLst>
              <a:ext uri="{FF2B5EF4-FFF2-40B4-BE49-F238E27FC236}">
                <a16:creationId xmlns:a16="http://schemas.microsoft.com/office/drawing/2014/main" id="{958FE94E-24BA-23C6-0EFA-182626524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209" y="2135365"/>
            <a:ext cx="2185651" cy="1240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Image result for css  Logo">
            <a:extLst>
              <a:ext uri="{FF2B5EF4-FFF2-40B4-BE49-F238E27FC236}">
                <a16:creationId xmlns:a16="http://schemas.microsoft.com/office/drawing/2014/main" id="{7DA047FC-E8C2-F9AD-9A2F-98D86329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826" y="2038748"/>
            <a:ext cx="1105378" cy="12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4A119C-DB31-F627-F04C-E04D5FF89B11}"/>
              </a:ext>
            </a:extLst>
          </p:cNvPr>
          <p:cNvSpPr txBox="1"/>
          <p:nvPr/>
        </p:nvSpPr>
        <p:spPr>
          <a:xfrm>
            <a:off x="8586820" y="3352226"/>
            <a:ext cx="1068309" cy="309958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400" b="1" dirty="0">
                <a:solidFill>
                  <a:schemeClr val="bg1"/>
                </a:solidFill>
              </a:rPr>
              <a:t>CSS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C5A42-6236-090A-A088-1920301C8947}"/>
              </a:ext>
            </a:extLst>
          </p:cNvPr>
          <p:cNvSpPr txBox="1"/>
          <p:nvPr/>
        </p:nvSpPr>
        <p:spPr>
          <a:xfrm>
            <a:off x="7109005" y="3306060"/>
            <a:ext cx="1068309" cy="309958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400" b="1" dirty="0">
                <a:solidFill>
                  <a:schemeClr val="bg1"/>
                </a:solidFill>
              </a:rPr>
              <a:t>HTML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BF35A-D4DC-82E4-044F-BFF3456C2449}"/>
              </a:ext>
            </a:extLst>
          </p:cNvPr>
          <p:cNvSpPr txBox="1"/>
          <p:nvPr/>
        </p:nvSpPr>
        <p:spPr>
          <a:xfrm>
            <a:off x="9895210" y="3306060"/>
            <a:ext cx="1567257" cy="309958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400" b="1" dirty="0">
                <a:solidFill>
                  <a:schemeClr val="bg1"/>
                </a:solidFill>
              </a:rPr>
              <a:t>BOOTSTRAP</a:t>
            </a:r>
            <a:endParaRPr lang="en-IN" sz="1400" b="1" dirty="0">
              <a:solidFill>
                <a:schemeClr val="bg1"/>
              </a:solidFill>
            </a:endParaRPr>
          </a:p>
        </p:txBody>
      </p:sp>
      <p:pic>
        <p:nvPicPr>
          <p:cNvPr id="16" name="Picture 18" descr="Image result for php logo">
            <a:extLst>
              <a:ext uri="{FF2B5EF4-FFF2-40B4-BE49-F238E27FC236}">
                <a16:creationId xmlns:a16="http://schemas.microsoft.com/office/drawing/2014/main" id="{371C751F-D597-2153-B44C-5E835B08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40" y="4786713"/>
            <a:ext cx="1843366" cy="112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CD424D-332E-3FE3-B98C-C9799B20072D}"/>
              </a:ext>
            </a:extLst>
          </p:cNvPr>
          <p:cNvSpPr txBox="1"/>
          <p:nvPr/>
        </p:nvSpPr>
        <p:spPr>
          <a:xfrm>
            <a:off x="6591540" y="4131287"/>
            <a:ext cx="3263900" cy="40229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ctr">
            <a:spAutoFit/>
          </a:bodyPr>
          <a:lstStyle/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Backend &amp; Database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032" name="Picture 8" descr="374 Mysql Icons, Logos, Symbols - Free in SVG, PNG, GIF | IconScout">
            <a:extLst>
              <a:ext uri="{FF2B5EF4-FFF2-40B4-BE49-F238E27FC236}">
                <a16:creationId xmlns:a16="http://schemas.microsoft.com/office/drawing/2014/main" id="{8229BFE0-0C73-E347-D864-2B71361A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953" y="401780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ensorflow Logo PNG Vector (SVG) Free Download">
            <a:extLst>
              <a:ext uri="{FF2B5EF4-FFF2-40B4-BE49-F238E27FC236}">
                <a16:creationId xmlns:a16="http://schemas.microsoft.com/office/drawing/2014/main" id="{88ABB188-89E0-747C-33C4-C8ECC77B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20" y="2672404"/>
            <a:ext cx="1573834" cy="106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E85F19C-CB5D-5133-85DA-CE3186C93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9"/>
          <a:stretch/>
        </p:blipFill>
        <p:spPr bwMode="auto">
          <a:xfrm>
            <a:off x="3144798" y="4396745"/>
            <a:ext cx="2552209" cy="80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2DF1E114-4666-18EA-033F-F44C0C63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8" y="4145216"/>
            <a:ext cx="1179033" cy="11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0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E13ABC8D-BD24-85CE-1DD1-22025D2310D3}"/>
              </a:ext>
            </a:extLst>
          </p:cNvPr>
          <p:cNvSpPr/>
          <p:nvPr/>
        </p:nvSpPr>
        <p:spPr>
          <a:xfrm>
            <a:off x="2923171" y="446580"/>
            <a:ext cx="2609527" cy="885452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468"/>
              </a:lnSpc>
            </a:pPr>
            <a:r>
              <a:rPr lang="en-US" sz="44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</a:rPr>
              <a:t>Solution</a:t>
            </a:r>
            <a:endParaRPr lang="en-US" sz="4400" dirty="0">
              <a:latin typeface="Ubuntu" panose="020B0504030602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117D5-6E63-2096-DD26-5089937E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37" y="324094"/>
            <a:ext cx="3649884" cy="2737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B71D8A-8DDF-4B4F-0E46-D65DB2743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58" y="3510502"/>
            <a:ext cx="3649884" cy="2908433"/>
          </a:xfrm>
          <a:prstGeom prst="rect">
            <a:avLst/>
          </a:prstGeom>
        </p:spPr>
      </p:pic>
      <p:sp>
        <p:nvSpPr>
          <p:cNvPr id="5" name="Text 4">
            <a:extLst>
              <a:ext uri="{FF2B5EF4-FFF2-40B4-BE49-F238E27FC236}">
                <a16:creationId xmlns:a16="http://schemas.microsoft.com/office/drawing/2014/main" id="{9E28A038-2560-B7AB-3953-CA20B5887F94}"/>
              </a:ext>
            </a:extLst>
          </p:cNvPr>
          <p:cNvSpPr/>
          <p:nvPr/>
        </p:nvSpPr>
        <p:spPr>
          <a:xfrm>
            <a:off x="8264325" y="3056416"/>
            <a:ext cx="3348056" cy="493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799"/>
              </a:lnSpc>
              <a:buSzPct val="100000"/>
            </a:pPr>
            <a:r>
              <a:rPr lang="en-US" sz="2400" b="1" dirty="0">
                <a:solidFill>
                  <a:srgbClr val="D6E5EF"/>
                </a:solidFill>
                <a:latin typeface="Ubuntu" panose="020B0504030602030204" pitchFamily="34" charset="0"/>
                <a:ea typeface="Source Sans Pro" pitchFamily="34" charset="-122"/>
              </a:rPr>
              <a:t>Before Detection</a:t>
            </a:r>
            <a:endParaRPr lang="en-US" sz="2400" b="1" dirty="0">
              <a:latin typeface="Ubuntu" panose="020B0504030602030204" pitchFamily="3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981F9EA-D9D6-8993-49AE-869080C17A19}"/>
              </a:ext>
            </a:extLst>
          </p:cNvPr>
          <p:cNvSpPr/>
          <p:nvPr/>
        </p:nvSpPr>
        <p:spPr>
          <a:xfrm>
            <a:off x="8430582" y="6287389"/>
            <a:ext cx="2866309" cy="493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799"/>
              </a:lnSpc>
              <a:buSzPct val="100000"/>
            </a:pPr>
            <a:r>
              <a:rPr lang="en-US" sz="2400" b="1" dirty="0">
                <a:solidFill>
                  <a:srgbClr val="D6E5EF"/>
                </a:solidFill>
                <a:latin typeface="Ubuntu" panose="020B0504030602030204" pitchFamily="34" charset="0"/>
                <a:ea typeface="Source Sans Pro" pitchFamily="34" charset="-122"/>
              </a:rPr>
              <a:t>After Detection</a:t>
            </a:r>
            <a:endParaRPr lang="en-US" sz="2400" b="1" dirty="0">
              <a:latin typeface="Ubuntu" panose="020B050403060203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7D4CC7AF-0DED-02D4-9D3B-24FF8BE651AF}"/>
              </a:ext>
            </a:extLst>
          </p:cNvPr>
          <p:cNvSpPr txBox="1"/>
          <p:nvPr/>
        </p:nvSpPr>
        <p:spPr>
          <a:xfrm>
            <a:off x="1095367" y="1156011"/>
            <a:ext cx="590613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/>
              </a:rPr>
              <a:t> All Garbage is stored in dumping ground.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Ubuntu" panose="020B0504030602030204" pitchFamily="34" charset="0"/>
              <a:ea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/>
              </a:rPr>
              <a:t> That garbage will go through machine, enabled with our algorithm module, which will detect and sort different materials.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Ubuntu" panose="020B0504030602030204" pitchFamily="34" charset="0"/>
              <a:ea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/>
              </a:rPr>
              <a:t>Module name: Full form of YOLO is You  Only  Look Once. It is basically use to classify object.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Ubuntu" panose="020B0504030602030204" pitchFamily="34" charset="0"/>
              <a:ea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/>
              </a:rPr>
              <a:t>Module Work: We can train a neural network to classify different types of object. Here we have to give 16,000 images as a class to the algorithm to classify object according to their need Its used to object detection.</a:t>
            </a:r>
          </a:p>
          <a:p>
            <a:endParaRPr lang="en-US" sz="2000" dirty="0">
              <a:solidFill>
                <a:schemeClr val="bg1"/>
              </a:solidFill>
              <a:latin typeface="Ubuntu" panose="020B0504030602030204" pitchFamily="34" charset="0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111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D9843C-03C0-9A31-5A8F-B402AF7CDBBF}"/>
              </a:ext>
            </a:extLst>
          </p:cNvPr>
          <p:cNvSpPr txBox="1"/>
          <p:nvPr/>
        </p:nvSpPr>
        <p:spPr>
          <a:xfrm>
            <a:off x="682906" y="509286"/>
            <a:ext cx="750039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Source Sans Pro"/>
              </a:rPr>
              <a:t>Collaboration with Local Garbage Collectors:</a:t>
            </a:r>
          </a:p>
          <a:p>
            <a:endParaRPr lang="en-US" sz="2000" dirty="0">
              <a:solidFill>
                <a:schemeClr val="bg1"/>
              </a:solidFill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Source Sans Pro"/>
              </a:rPr>
              <a:t>Local Communication: Coordinate with local collectors before sending waste to main dumps.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Source Sans Pro"/>
              </a:rPr>
              <a:t>Monetary Incentives: Create revenue streams by receiving payment for waste from local collectors.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Source Sans Pro"/>
              </a:rPr>
              <a:t>Cost Reduction: Decrease fuel and logistics expenses.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Source Sans Pro"/>
            </a:endParaRPr>
          </a:p>
          <a:p>
            <a:r>
              <a:rPr lang="en-US" sz="2000" dirty="0">
                <a:solidFill>
                  <a:schemeClr val="bg1"/>
                </a:solidFill>
                <a:ea typeface="Source Sans Pro"/>
              </a:rPr>
              <a:t>Partnerships with Startups:</a:t>
            </a:r>
          </a:p>
          <a:p>
            <a:endParaRPr lang="en-US" sz="2000" dirty="0">
              <a:solidFill>
                <a:schemeClr val="bg1"/>
              </a:solidFill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Source Sans Pro"/>
              </a:rPr>
              <a:t>Startup Collaboration: Partner with startups that use waste as raw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Source Sans Pro"/>
              </a:rPr>
              <a:t>Efficiency: Startups process waste quickly, reducing management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Source Sans Pro"/>
              </a:rPr>
              <a:t>Sustainable Products: Examples include incense sticks made from flower waste.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Source Sans Pro"/>
              </a:rPr>
              <a:t>Increased Production: Faster collection boosts efficiency.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F31FB-F642-5722-3E31-B2BCFA7B5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44" y="956645"/>
            <a:ext cx="4353056" cy="43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08634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335DBE89-05AA-C871-0AB3-40995849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28" y="2393504"/>
            <a:ext cx="11475731" cy="4464496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CEE899B7-C53B-50C8-9B64-4B24BD27F427}"/>
              </a:ext>
            </a:extLst>
          </p:cNvPr>
          <p:cNvSpPr/>
          <p:nvPr/>
        </p:nvSpPr>
        <p:spPr>
          <a:xfrm>
            <a:off x="1071484" y="563088"/>
            <a:ext cx="1004903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Overview</a:t>
            </a:r>
            <a:r>
              <a:rPr lang="en-US" sz="4374" dirty="0">
                <a:solidFill>
                  <a:srgbClr val="6EB9FC"/>
                </a:solidFill>
                <a:latin typeface="Ubuntu" panose="020B0504030602030204" pitchFamily="34" charset="0"/>
                <a:ea typeface="Lora" pitchFamily="34" charset="-122"/>
                <a:cs typeface="Lora" pitchFamily="34" charset="-120"/>
              </a:rPr>
              <a:t> of YOLO V5 Computer Vision</a:t>
            </a:r>
            <a:endParaRPr lang="en-US" sz="4374" dirty="0">
              <a:latin typeface="Ubuntu" panose="020B0504030602030204" pitchFamily="34" charset="0"/>
            </a:endParaRP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558586F0-C22A-2177-ED66-EA5133071601}"/>
              </a:ext>
            </a:extLst>
          </p:cNvPr>
          <p:cNvSpPr/>
          <p:nvPr/>
        </p:nvSpPr>
        <p:spPr>
          <a:xfrm>
            <a:off x="1071484" y="1411015"/>
            <a:ext cx="10049031" cy="1769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ea typeface="Source Sans Pro" pitchFamily="34" charset="-122"/>
                <a:cs typeface="Source Sans Pro" pitchFamily="34" charset="-120"/>
              </a:rPr>
              <a:t>YOLO V5 is a state-of-the-art real-time object detection system powered by deep learning. It uses a convolutional neural network to rapidly identify and locate multiple objects within an image, making it ideal for applications like smart waste management.</a:t>
            </a:r>
            <a:endParaRPr lang="en-US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01A88A42-C0A4-553A-6ADE-42A5CEA0B4EA}"/>
              </a:ext>
            </a:extLst>
          </p:cNvPr>
          <p:cNvSpPr/>
          <p:nvPr/>
        </p:nvSpPr>
        <p:spPr>
          <a:xfrm>
            <a:off x="1071484" y="5134695"/>
            <a:ext cx="10049031" cy="13270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Ubuntu" panose="020B0504030602030204" pitchFamily="34" charset="0"/>
                <a:ea typeface="Source Sans Pro" pitchFamily="34" charset="-122"/>
                <a:cs typeface="Source Sans Pro" pitchFamily="34" charset="-120"/>
              </a:rPr>
              <a:t>The algorithm excels at detecting and classifying diverse waste items with high accuracy and speed, providing crucial data for optimizing collection and recycling efforts.</a:t>
            </a:r>
            <a:endParaRPr lang="en-US" sz="175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7AD07-C573-3996-F805-ED16E1B5D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01" y="2631692"/>
            <a:ext cx="6070229" cy="24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pgemini_2024">
  <a:themeElements>
    <a:clrScheme name="Capgemini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14596B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0000" tIns="46800" rIns="90000" bIns="46800" rtlCol="0" anchor="ctr">
        <a:spAutoFit/>
      </a:bodyPr>
      <a:lstStyle>
        <a:defPPr algn="l">
          <a:spcBef>
            <a:spcPct val="0"/>
          </a:spcBef>
          <a:defRPr sz="1400" dirty="0" err="1" smtClean="0"/>
        </a:defPPr>
      </a:lstStyle>
    </a:txDef>
  </a:objectDefaults>
  <a:extraClrSchemeLst/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Capgemini-template-master_2024-2.pptx" id="{B0D3567D-FB33-4816-A467-9DEC798BD58E}" vid="{9105B42A-F79F-47F9-A579-487833EC1D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612</Words>
  <Application>Microsoft Office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Source Sans Pro</vt:lpstr>
      <vt:lpstr>Ubuntu</vt:lpstr>
      <vt:lpstr>Ubuntu Light</vt:lpstr>
      <vt:lpstr>Ubuntu Medium</vt:lpstr>
      <vt:lpstr>Verdana</vt:lpstr>
      <vt:lpstr>Wingdings</vt:lpstr>
      <vt:lpstr>Capgemini_2024</vt:lpstr>
      <vt:lpstr>TECHATHON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 SBU TECHATHON</dc:title>
  <dc:creator>Gandhi, Trupti</dc:creator>
  <cp:lastModifiedBy>Yogesh Lohar</cp:lastModifiedBy>
  <cp:revision>5</cp:revision>
  <dcterms:created xsi:type="dcterms:W3CDTF">2024-06-18T08:33:18Z</dcterms:created>
  <dcterms:modified xsi:type="dcterms:W3CDTF">2024-07-01T17:55:35Z</dcterms:modified>
</cp:coreProperties>
</file>